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59" r:id="rId7"/>
    <p:sldId id="265" r:id="rId8"/>
    <p:sldId id="263" r:id="rId9"/>
    <p:sldId id="262" r:id="rId10"/>
    <p:sldId id="264" r:id="rId11"/>
    <p:sldId id="267" r:id="rId12"/>
    <p:sldId id="269" r:id="rId13"/>
  </p:sldIdLst>
  <p:sldSz cx="12192000" cy="6858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等线 Light" panose="02010600030101010101" pitchFamily="2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7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24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3C4AF-C61B-4636-B1FB-A35D73BC5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A3E041-CFAC-417F-A106-AFC408357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1594F8-EE55-404C-935D-B79CFD8A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A8374D-1779-4019-9B42-A9B5B20C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32778F-7A13-46B8-BED0-FD5A684E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4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C09F0-4452-472B-8A55-28BFC425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371981-450A-4B5A-B8CF-952EA2870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6F359F-D96C-4A7B-A8F2-DC843D26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D5622E-E177-4081-9682-058EC59D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763130-37E6-474B-88C9-46DBB3F9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32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9A4255-F99F-495C-804D-56BE9E6E8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CE4BAB-15E7-4A9B-9984-A38995770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877DC-64AE-4469-AF1B-9C44D66CE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35FEAB-F6C5-406D-98A4-6EFD7786B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8F6B3-D625-439E-BF08-20277CBF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9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D4BA7-23CF-47BD-8AFF-D4CA3F70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2CA594-8265-4F43-BA86-6CD1D3928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779635-3AC2-4A81-AF60-80A2BD7C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E32E8-5D77-434D-A569-9AB05D34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F957E0-C55B-467E-AF53-0995BB08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9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2DB0E-0870-4E86-A504-F94E29AC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0C205-34C1-4E5C-915A-BD5252D66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280E9-1346-4623-90E4-5C7C0BCFC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35A697-EA96-4C94-A344-BDFF13C6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122F8-DCD9-4EDB-A610-073F4AA0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5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8DD54-9260-45FF-B125-B64A7A54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F3AD23-09FA-4BDF-B4A4-85DE2F4CB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301E0F-1E16-4EE1-9D4D-CD21CEC76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9B7DFA-5027-4B50-A7E6-E1A5177EE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9DDC9F-5883-421B-825B-56EF49AEF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C13EA4-0A95-4991-B1BE-09D0BC70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14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651B9-2359-4359-A201-AB2BA671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2E6FC2-DB25-4D0F-BEB4-E12013C71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847BE7-4730-4E00-A3BA-1DBE0F148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6E2681-FC64-42DC-9296-FE119BC8C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AD8546-6738-4CBD-8FA1-94882CF2E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5DF0BD-8A24-4076-89A3-2E1473FA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50C7FC-8F84-4D55-89F6-8909534C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D9ACC9-51D8-4163-9E23-039E0058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0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D22A9-C762-4218-A579-4EE98251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292DB0-D950-43DC-A428-121B3D89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4B334-6B38-4CC5-BD82-07A728E71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7FA3A6-D085-4CCF-8493-BFA01776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3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B257A7-EC58-42D0-A167-0AD8CF8C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8AA06B-722C-4DE0-913F-CACA63E2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4B812-75D6-41EC-8B80-909F4C1C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63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5F0A6-824A-4EF4-9726-002D7DF5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B7DF6-A5FA-40CC-808D-E1D28EE9C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77A5D5-8E62-4357-9BD2-3345FBB80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9CC23C-581B-4792-BB69-ACCE1446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4B81A6-D7DE-4F65-AAB5-A6E70617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E62FA7-0740-45AB-AE1A-2884C087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6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F3658-78DE-45DD-8E3B-EA7C1D12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1535CD-B1F9-45BC-B5B0-36192BC69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1F5B2C-390A-455F-91E4-F858F4515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52E09A-5774-485D-B5C1-22D2C17E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D1E121-11DB-43FE-8559-F2A2B8FD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CAFDB9-46E5-47B2-9667-BF43B1AE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384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2EB5DC-1513-4D8E-9C0A-E9B5CA69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F03CD7-2C5E-408C-92C0-3F15318E0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A5E269-E02F-447D-8044-2344B06D1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CE336-BB4F-4443-945B-6DAB4EAF9FA1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0E81BF-7759-41B2-8B93-CA2B34AB5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D97DA-88E2-4FE7-9460-2FBCAD039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74D51-F885-450B-A951-B0327B56E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29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Ver3.2.mp4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94768-1F70-43B6-A019-9E3C16882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6650"/>
            <a:ext cx="9144000" cy="1623400"/>
          </a:xfrm>
          <a:solidFill>
            <a:srgbClr val="00B7F0"/>
          </a:solidFill>
        </p:spPr>
        <p:txBody>
          <a:bodyPr>
            <a:norm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Choice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4" name="圆: 空心 3">
            <a:extLst>
              <a:ext uri="{FF2B5EF4-FFF2-40B4-BE49-F238E27FC236}">
                <a16:creationId xmlns:a16="http://schemas.microsoft.com/office/drawing/2014/main" id="{DCA1E22F-E3D9-4888-A5B3-AC948C56F11B}"/>
              </a:ext>
            </a:extLst>
          </p:cNvPr>
          <p:cNvSpPr/>
          <p:nvPr/>
        </p:nvSpPr>
        <p:spPr>
          <a:xfrm>
            <a:off x="2905760" y="5674360"/>
            <a:ext cx="2367280" cy="236728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1A4C14-8837-43DD-BA3F-7D11AD80AAF4}"/>
              </a:ext>
            </a:extLst>
          </p:cNvPr>
          <p:cNvSpPr/>
          <p:nvPr/>
        </p:nvSpPr>
        <p:spPr>
          <a:xfrm rot="2711785">
            <a:off x="5634500" y="6730590"/>
            <a:ext cx="2021840" cy="594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7BA810-3E3D-49C1-B6AD-356497BAA7B6}"/>
              </a:ext>
            </a:extLst>
          </p:cNvPr>
          <p:cNvSpPr/>
          <p:nvPr/>
        </p:nvSpPr>
        <p:spPr>
          <a:xfrm rot="18985504">
            <a:off x="4352230" y="7441354"/>
            <a:ext cx="5364480" cy="594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3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hlinkClick r:id="rId2" action="ppaction://hlinksldjump"/>
            <a:extLst>
              <a:ext uri="{FF2B5EF4-FFF2-40B4-BE49-F238E27FC236}">
                <a16:creationId xmlns:a16="http://schemas.microsoft.com/office/drawing/2014/main" id="{68ACD785-A306-41E1-ADB4-64428C647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2" y="0"/>
            <a:ext cx="3291840" cy="58521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7A35E8-8A39-4B57-9212-F4825DB73E3D}"/>
              </a:ext>
            </a:extLst>
          </p:cNvPr>
          <p:cNvSpPr txBox="1"/>
          <p:nvPr/>
        </p:nvSpPr>
        <p:spPr>
          <a:xfrm>
            <a:off x="1788773" y="596836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FF"/>
                </a:solidFill>
              </a:rPr>
              <a:t>开屏界面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033E9D-665D-4061-B623-A55E73AD3329}"/>
              </a:ext>
            </a:extLst>
          </p:cNvPr>
          <p:cNvSpPr txBox="1"/>
          <p:nvPr/>
        </p:nvSpPr>
        <p:spPr>
          <a:xfrm>
            <a:off x="8423197" y="596836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FF"/>
                </a:solidFill>
              </a:rPr>
              <a:t>主界面</a:t>
            </a:r>
            <a:endParaRPr lang="en-US" altLang="zh-CN" sz="4000" b="1" dirty="0">
              <a:solidFill>
                <a:srgbClr val="FFFFFF"/>
              </a:solidFill>
            </a:endParaRPr>
          </a:p>
        </p:txBody>
      </p:sp>
      <p:pic>
        <p:nvPicPr>
          <p:cNvPr id="3" name="图片 2">
            <a:hlinkClick r:id="rId4" action="ppaction://hlinksldjump"/>
            <a:extLst>
              <a:ext uri="{FF2B5EF4-FFF2-40B4-BE49-F238E27FC236}">
                <a16:creationId xmlns:a16="http://schemas.microsoft.com/office/drawing/2014/main" id="{0ECE8C6A-B6EA-4104-B21B-5B6A16138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08" y="11620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6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D7A35E8-8A39-4B57-9212-F4825DB73E3D}"/>
              </a:ext>
            </a:extLst>
          </p:cNvPr>
          <p:cNvSpPr txBox="1"/>
          <p:nvPr/>
        </p:nvSpPr>
        <p:spPr>
          <a:xfrm>
            <a:off x="1788773" y="597789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FF"/>
                </a:solidFill>
              </a:rPr>
              <a:t>填入选项</a:t>
            </a:r>
          </a:p>
        </p:txBody>
      </p:sp>
      <p:pic>
        <p:nvPicPr>
          <p:cNvPr id="3" name="图片 2">
            <a:hlinkClick r:id="rId2" action="ppaction://hlinksldjump"/>
            <a:extLst>
              <a:ext uri="{FF2B5EF4-FFF2-40B4-BE49-F238E27FC236}">
                <a16:creationId xmlns:a16="http://schemas.microsoft.com/office/drawing/2014/main" id="{D3168A41-3AE1-4449-B8FF-65B11645C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09" y="0"/>
            <a:ext cx="3291840" cy="5852160"/>
          </a:xfrm>
          <a:prstGeom prst="rect">
            <a:avLst/>
          </a:prstGeom>
        </p:spPr>
      </p:pic>
      <p:pic>
        <p:nvPicPr>
          <p:cNvPr id="9" name="图片 8">
            <a:hlinkClick r:id="rId2" action="ppaction://hlinksldjump"/>
            <a:extLst>
              <a:ext uri="{FF2B5EF4-FFF2-40B4-BE49-F238E27FC236}">
                <a16:creationId xmlns:a16="http://schemas.microsoft.com/office/drawing/2014/main" id="{475403A7-8706-485D-A192-471B888BA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2" y="0"/>
            <a:ext cx="3291840" cy="585216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0527591-9C10-4876-8765-8458BA764045}"/>
              </a:ext>
            </a:extLst>
          </p:cNvPr>
          <p:cNvSpPr txBox="1"/>
          <p:nvPr/>
        </p:nvSpPr>
        <p:spPr>
          <a:xfrm>
            <a:off x="8166717" y="597789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FF"/>
                </a:solidFill>
              </a:rPr>
              <a:t>回答问题</a:t>
            </a:r>
            <a:endParaRPr lang="en-US" altLang="zh-CN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95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D7A35E8-8A39-4B57-9212-F4825DB73E3D}"/>
              </a:ext>
            </a:extLst>
          </p:cNvPr>
          <p:cNvSpPr txBox="1"/>
          <p:nvPr/>
        </p:nvSpPr>
        <p:spPr>
          <a:xfrm>
            <a:off x="770114" y="44386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FF"/>
                </a:solidFill>
              </a:rPr>
              <a:t>结果</a:t>
            </a:r>
          </a:p>
        </p:txBody>
      </p:sp>
      <p:pic>
        <p:nvPicPr>
          <p:cNvPr id="4" name="图片 3">
            <a:hlinkClick r:id="rId2" action="ppaction://hlinksldjump"/>
            <a:extLst>
              <a:ext uri="{FF2B5EF4-FFF2-40B4-BE49-F238E27FC236}">
                <a16:creationId xmlns:a16="http://schemas.microsoft.com/office/drawing/2014/main" id="{B208DF25-8AA0-46F4-872C-8390B9F6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13" y="1151751"/>
            <a:ext cx="4103245" cy="2981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49657F-4DFB-4982-89BA-750A5F6D7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62" y="4133076"/>
            <a:ext cx="4386745" cy="23955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0A87BE-632A-4DBB-B9A1-4576845A2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969" y="550158"/>
            <a:ext cx="5305977" cy="32623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8DFC90-2B38-43EC-8481-E4D5ACFC6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906" y="3815735"/>
            <a:ext cx="4554194" cy="29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1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31ADE-8A35-43F9-9F18-2D8ABF79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Choice</a:t>
            </a:r>
            <a:r>
              <a:rPr lang="zh-CN" altLang="en-US" sz="4800" b="1" dirty="0">
                <a:solidFill>
                  <a:schemeClr val="bg1"/>
                </a:solidFill>
              </a:rPr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33AD4-6C89-4F68-BA67-534ACCBED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一款为 面对选择困难 与 无明确要求 的人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提供一个</a:t>
            </a:r>
            <a:r>
              <a:rPr lang="zh-CN" altLang="en-US" sz="4000" b="1" dirty="0">
                <a:solidFill>
                  <a:schemeClr val="bg1"/>
                </a:solidFill>
              </a:rPr>
              <a:t>充分适合的选择</a:t>
            </a:r>
            <a:r>
              <a:rPr lang="zh-CN" altLang="en-US" sz="3600" b="1" dirty="0">
                <a:solidFill>
                  <a:schemeClr val="bg1"/>
                </a:solidFill>
              </a:rPr>
              <a:t>的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轻便简洁</a:t>
            </a:r>
            <a:r>
              <a:rPr lang="en-US" altLang="zh-CN" sz="3600" b="1" dirty="0">
                <a:solidFill>
                  <a:schemeClr val="bg1"/>
                </a:solidFill>
              </a:rPr>
              <a:t>APP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圆: 空心 4">
            <a:hlinkClick r:id="rId3" action="ppaction://hlinkfile"/>
            <a:extLst>
              <a:ext uri="{FF2B5EF4-FFF2-40B4-BE49-F238E27FC236}">
                <a16:creationId xmlns:a16="http://schemas.microsoft.com/office/drawing/2014/main" id="{4B94BEC7-CB5C-4623-A05D-9B8BB7AF353A}"/>
              </a:ext>
            </a:extLst>
          </p:cNvPr>
          <p:cNvSpPr/>
          <p:nvPr/>
        </p:nvSpPr>
        <p:spPr>
          <a:xfrm>
            <a:off x="8288225" y="6081395"/>
            <a:ext cx="1548765" cy="154876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6F0B09-7BF9-476C-8155-753D98251498}"/>
              </a:ext>
            </a:extLst>
          </p:cNvPr>
          <p:cNvSpPr/>
          <p:nvPr/>
        </p:nvSpPr>
        <p:spPr>
          <a:xfrm rot="3428633">
            <a:off x="9929947" y="6760263"/>
            <a:ext cx="1322765" cy="388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5A2CF5-449A-4D52-BFBE-03916728A30D}"/>
              </a:ext>
            </a:extLst>
          </p:cNvPr>
          <p:cNvSpPr/>
          <p:nvPr/>
        </p:nvSpPr>
        <p:spPr>
          <a:xfrm rot="19351607">
            <a:off x="9340451" y="6979277"/>
            <a:ext cx="3509639" cy="388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717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31ADE-8A35-43F9-9F18-2D8ABF79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为什么有</a:t>
            </a:r>
            <a:r>
              <a:rPr lang="en-US" altLang="zh-CN" sz="4800" b="1" dirty="0">
                <a:solidFill>
                  <a:schemeClr val="bg1"/>
                </a:solidFill>
              </a:rPr>
              <a:t>Choice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33AD4-6C89-4F68-BA67-534ACCBE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870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en-US" altLang="zh-CN" dirty="0"/>
          </a:p>
          <a:p>
            <a:r>
              <a:rPr lang="zh-CN" altLang="en-US" sz="4600" b="1" dirty="0">
                <a:solidFill>
                  <a:schemeClr val="bg1"/>
                </a:solidFill>
              </a:rPr>
              <a:t>自己“选择困难”</a:t>
            </a:r>
            <a:endParaRPr lang="en-US" altLang="zh-CN" sz="4600" b="1" dirty="0">
              <a:solidFill>
                <a:schemeClr val="bg1"/>
              </a:solidFill>
            </a:endParaRPr>
          </a:p>
          <a:p>
            <a:endParaRPr lang="en-US" altLang="zh-CN" sz="4600" b="1" dirty="0">
              <a:solidFill>
                <a:schemeClr val="bg1"/>
              </a:solidFill>
            </a:endParaRPr>
          </a:p>
          <a:p>
            <a:r>
              <a:rPr lang="zh-CN" altLang="en-US" sz="4600" b="1" dirty="0">
                <a:solidFill>
                  <a:schemeClr val="bg1"/>
                </a:solidFill>
              </a:rPr>
              <a:t>焦虑、郁闷</a:t>
            </a:r>
            <a:endParaRPr lang="en-US" altLang="zh-CN" sz="4600" b="1" dirty="0">
              <a:solidFill>
                <a:schemeClr val="bg1"/>
              </a:solidFill>
            </a:endParaRPr>
          </a:p>
          <a:p>
            <a:endParaRPr lang="en-US" altLang="zh-CN" sz="4600" b="1" dirty="0">
              <a:solidFill>
                <a:schemeClr val="bg1"/>
              </a:solidFill>
            </a:endParaRPr>
          </a:p>
          <a:p>
            <a:r>
              <a:rPr lang="en-US" altLang="zh-CN" sz="4600" b="1" dirty="0">
                <a:solidFill>
                  <a:schemeClr val="bg1"/>
                </a:solidFill>
              </a:rPr>
              <a:t>80.49% </a:t>
            </a:r>
            <a:r>
              <a:rPr lang="zh-CN" altLang="en-US" sz="4600" b="1" dirty="0">
                <a:solidFill>
                  <a:schemeClr val="bg1"/>
                </a:solidFill>
              </a:rPr>
              <a:t>的人 “觉得自己有选择困难症”</a:t>
            </a:r>
            <a:endParaRPr lang="en-US" altLang="zh-CN" sz="4600" b="1" dirty="0">
              <a:solidFill>
                <a:schemeClr val="bg1"/>
              </a:solidFill>
            </a:endParaRPr>
          </a:p>
          <a:p>
            <a:endParaRPr lang="en-US" altLang="zh-CN" sz="4600" b="1" dirty="0">
              <a:solidFill>
                <a:schemeClr val="bg1"/>
              </a:solidFill>
            </a:endParaRPr>
          </a:p>
          <a:p>
            <a:r>
              <a:rPr lang="en-US" altLang="zh-CN" sz="4600" b="1" dirty="0">
                <a:solidFill>
                  <a:schemeClr val="bg1"/>
                </a:solidFill>
              </a:rPr>
              <a:t>60.98% </a:t>
            </a:r>
            <a:r>
              <a:rPr lang="zh-CN" altLang="en-US" sz="4600" b="1" dirty="0">
                <a:solidFill>
                  <a:schemeClr val="bg1"/>
                </a:solidFill>
              </a:rPr>
              <a:t>的人 “希望有一个软件可以替你作出选择”</a:t>
            </a:r>
            <a:endParaRPr lang="en-US" altLang="zh-CN" sz="4600" b="1" dirty="0">
              <a:solidFill>
                <a:schemeClr val="bg1"/>
              </a:solidFill>
            </a:endParaRPr>
          </a:p>
          <a:p>
            <a:endParaRPr lang="en-US" altLang="zh-CN" dirty="0"/>
          </a:p>
        </p:txBody>
      </p:sp>
      <p:sp>
        <p:nvSpPr>
          <p:cNvPr id="4" name="圆: 空心 3">
            <a:extLst>
              <a:ext uri="{FF2B5EF4-FFF2-40B4-BE49-F238E27FC236}">
                <a16:creationId xmlns:a16="http://schemas.microsoft.com/office/drawing/2014/main" id="{5CBC5BAB-65B8-412E-B46D-3FFB286E4F6B}"/>
              </a:ext>
            </a:extLst>
          </p:cNvPr>
          <p:cNvSpPr/>
          <p:nvPr/>
        </p:nvSpPr>
        <p:spPr>
          <a:xfrm>
            <a:off x="8288225" y="6081395"/>
            <a:ext cx="1548765" cy="154876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A6B190-CC3B-4489-8946-03703D063F98}"/>
              </a:ext>
            </a:extLst>
          </p:cNvPr>
          <p:cNvSpPr/>
          <p:nvPr/>
        </p:nvSpPr>
        <p:spPr>
          <a:xfrm rot="3428633">
            <a:off x="9929947" y="6760263"/>
            <a:ext cx="1322765" cy="388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4EB0D2-E9AC-4BAE-91F4-C8A00203340D}"/>
              </a:ext>
            </a:extLst>
          </p:cNvPr>
          <p:cNvSpPr/>
          <p:nvPr/>
        </p:nvSpPr>
        <p:spPr>
          <a:xfrm rot="19351607">
            <a:off x="9340451" y="6979277"/>
            <a:ext cx="3509639" cy="388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A7EEB-CD71-42FD-BBB6-1303C3138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078" y="311694"/>
            <a:ext cx="8725844" cy="327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E310997-0FB4-48C3-828E-85D2F1775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37489"/>
            <a:ext cx="7620001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0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31ADE-8A35-43F9-9F18-2D8ABF79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Choice</a:t>
            </a:r>
            <a:r>
              <a:rPr lang="zh-CN" altLang="en-US" b="1" dirty="0">
                <a:solidFill>
                  <a:schemeClr val="bg1"/>
                </a:solidFill>
              </a:rPr>
              <a:t>能做什么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33AD4-6C89-4F68-BA67-534ACCBE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320"/>
            <a:ext cx="10515600" cy="435133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sz="3600" b="1" dirty="0">
                <a:solidFill>
                  <a:schemeClr val="bg1"/>
                </a:solidFill>
              </a:rPr>
              <a:t>主要覆盖：外卖、餐厅、城市、电影、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		  </a:t>
            </a:r>
            <a:r>
              <a:rPr lang="zh-CN" altLang="en-US" sz="3600" b="1" dirty="0">
                <a:solidFill>
                  <a:schemeClr val="bg1"/>
                </a:solidFill>
              </a:rPr>
              <a:t>书籍、景点、音乐 </a:t>
            </a:r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  <a:r>
              <a:rPr lang="zh-CN" altLang="en-US" sz="3600" b="1" dirty="0">
                <a:solidFill>
                  <a:schemeClr val="bg1"/>
                </a:solidFill>
              </a:rPr>
              <a:t>个大类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提供结果的 名称、图片、价格、外部链接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		</a:t>
            </a:r>
            <a:r>
              <a:rPr lang="zh-CN" altLang="en-US" sz="3600" b="1" dirty="0">
                <a:solidFill>
                  <a:schemeClr val="bg1"/>
                </a:solidFill>
              </a:rPr>
              <a:t>（如评论、预告片、播放链接、购买方式）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dirty="0"/>
          </a:p>
        </p:txBody>
      </p:sp>
      <p:sp>
        <p:nvSpPr>
          <p:cNvPr id="4" name="圆: 空心 3">
            <a:hlinkClick r:id="rId2" action="ppaction://hlinksldjump"/>
            <a:extLst>
              <a:ext uri="{FF2B5EF4-FFF2-40B4-BE49-F238E27FC236}">
                <a16:creationId xmlns:a16="http://schemas.microsoft.com/office/drawing/2014/main" id="{5CBC5BAB-65B8-412E-B46D-3FFB286E4F6B}"/>
              </a:ext>
            </a:extLst>
          </p:cNvPr>
          <p:cNvSpPr/>
          <p:nvPr/>
        </p:nvSpPr>
        <p:spPr>
          <a:xfrm>
            <a:off x="8288225" y="6081395"/>
            <a:ext cx="1548765" cy="154876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51A6B190-CC3B-4489-8946-03703D063F98}"/>
              </a:ext>
            </a:extLst>
          </p:cNvPr>
          <p:cNvSpPr/>
          <p:nvPr/>
        </p:nvSpPr>
        <p:spPr>
          <a:xfrm rot="3428633">
            <a:off x="9929947" y="6760263"/>
            <a:ext cx="1322765" cy="388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4EB0D2-E9AC-4BAE-91F4-C8A00203340D}"/>
              </a:ext>
            </a:extLst>
          </p:cNvPr>
          <p:cNvSpPr/>
          <p:nvPr/>
        </p:nvSpPr>
        <p:spPr>
          <a:xfrm rot="19351607">
            <a:off x="9340451" y="6979277"/>
            <a:ext cx="3509639" cy="388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31ADE-8A35-43F9-9F18-2D8ABF79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Choice</a:t>
            </a:r>
            <a:r>
              <a:rPr lang="zh-CN" altLang="en-US" b="1" dirty="0">
                <a:solidFill>
                  <a:schemeClr val="bg1"/>
                </a:solidFill>
              </a:rPr>
              <a:t>能做什么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33AD4-6C89-4F68-BA67-534ACCBE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20"/>
            <a:ext cx="10515600" cy="4783802"/>
          </a:xfrm>
        </p:spPr>
        <p:txBody>
          <a:bodyPr>
            <a:normAutofit fontScale="77500" lnSpcReduction="20000"/>
          </a:bodyPr>
          <a:lstStyle/>
          <a:p>
            <a:endParaRPr lang="en-US" altLang="zh-CN" dirty="0"/>
          </a:p>
          <a:p>
            <a:r>
              <a:rPr lang="zh-CN" altLang="en-US" sz="4100" b="1" dirty="0">
                <a:solidFill>
                  <a:schemeClr val="bg1"/>
                </a:solidFill>
              </a:rPr>
              <a:t>一键解千愁：一键给出答案</a:t>
            </a:r>
            <a:endParaRPr lang="en-US" altLang="zh-CN" sz="4100" b="1" dirty="0">
              <a:solidFill>
                <a:schemeClr val="bg1"/>
              </a:solidFill>
            </a:endParaRPr>
          </a:p>
          <a:p>
            <a:endParaRPr lang="en-US" altLang="zh-CN" sz="4100" b="1" dirty="0">
              <a:solidFill>
                <a:schemeClr val="bg1"/>
              </a:solidFill>
            </a:endParaRPr>
          </a:p>
          <a:p>
            <a:r>
              <a:rPr lang="zh-CN" altLang="en-US" sz="4100" b="1" dirty="0">
                <a:solidFill>
                  <a:schemeClr val="bg1"/>
                </a:solidFill>
              </a:rPr>
              <a:t>好想全都要：用户提供选项，从中作出选择</a:t>
            </a:r>
            <a:endParaRPr lang="en-US" altLang="zh-CN" sz="4100" b="1" dirty="0">
              <a:solidFill>
                <a:schemeClr val="bg1"/>
              </a:solidFill>
            </a:endParaRPr>
          </a:p>
          <a:p>
            <a:endParaRPr lang="en-US" altLang="zh-CN" sz="4100" b="1" dirty="0">
              <a:solidFill>
                <a:schemeClr val="bg1"/>
              </a:solidFill>
            </a:endParaRPr>
          </a:p>
          <a:p>
            <a:r>
              <a:rPr lang="zh-CN" altLang="en-US" sz="4100" b="1" dirty="0">
                <a:solidFill>
                  <a:schemeClr val="bg1"/>
                </a:solidFill>
              </a:rPr>
              <a:t>读懂我内心：用户回答问题，系统分析后解答</a:t>
            </a:r>
            <a:endParaRPr lang="en-US" altLang="zh-CN" sz="4100" b="1" dirty="0">
              <a:solidFill>
                <a:schemeClr val="bg1"/>
              </a:solidFill>
            </a:endParaRPr>
          </a:p>
          <a:p>
            <a:endParaRPr lang="en-US" altLang="zh-CN" sz="4100" b="1" dirty="0">
              <a:solidFill>
                <a:schemeClr val="bg1"/>
              </a:solidFill>
            </a:endParaRPr>
          </a:p>
          <a:p>
            <a:r>
              <a:rPr lang="zh-CN" altLang="en-US" sz="4100" b="1" dirty="0">
                <a:solidFill>
                  <a:schemeClr val="bg1"/>
                </a:solidFill>
              </a:rPr>
              <a:t>重选功能：限定次数，避免可选项过多</a:t>
            </a:r>
            <a:endParaRPr lang="en-US" altLang="zh-CN" sz="4100" b="1" dirty="0">
              <a:solidFill>
                <a:schemeClr val="bg1"/>
              </a:solidFill>
            </a:endParaRPr>
          </a:p>
          <a:p>
            <a:endParaRPr lang="en-US" altLang="zh-CN" sz="4100" b="1" dirty="0">
              <a:solidFill>
                <a:schemeClr val="bg1"/>
              </a:solidFill>
            </a:endParaRPr>
          </a:p>
          <a:p>
            <a:r>
              <a:rPr lang="zh-CN" altLang="en-US" sz="4100" b="1" dirty="0">
                <a:solidFill>
                  <a:schemeClr val="bg1"/>
                </a:solidFill>
              </a:rPr>
              <a:t>小功能：投硬币，掷骰子</a:t>
            </a:r>
            <a:endParaRPr lang="en-US" altLang="zh-CN" sz="4100" b="1" dirty="0">
              <a:solidFill>
                <a:schemeClr val="bg1"/>
              </a:solidFill>
            </a:endParaRPr>
          </a:p>
          <a:p>
            <a:endParaRPr lang="en-US" altLang="zh-CN" dirty="0"/>
          </a:p>
        </p:txBody>
      </p:sp>
      <p:sp>
        <p:nvSpPr>
          <p:cNvPr id="4" name="圆: 空心 3">
            <a:hlinkClick r:id="rId2" action="ppaction://hlinksldjump"/>
            <a:extLst>
              <a:ext uri="{FF2B5EF4-FFF2-40B4-BE49-F238E27FC236}">
                <a16:creationId xmlns:a16="http://schemas.microsoft.com/office/drawing/2014/main" id="{5CBC5BAB-65B8-412E-B46D-3FFB286E4F6B}"/>
              </a:ext>
            </a:extLst>
          </p:cNvPr>
          <p:cNvSpPr/>
          <p:nvPr/>
        </p:nvSpPr>
        <p:spPr>
          <a:xfrm>
            <a:off x="8288225" y="6081395"/>
            <a:ext cx="1548765" cy="154876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51A6B190-CC3B-4489-8946-03703D063F98}"/>
              </a:ext>
            </a:extLst>
          </p:cNvPr>
          <p:cNvSpPr/>
          <p:nvPr/>
        </p:nvSpPr>
        <p:spPr>
          <a:xfrm rot="3428633">
            <a:off x="9929947" y="6760263"/>
            <a:ext cx="1322765" cy="388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4EB0D2-E9AC-4BAE-91F4-C8A00203340D}"/>
              </a:ext>
            </a:extLst>
          </p:cNvPr>
          <p:cNvSpPr/>
          <p:nvPr/>
        </p:nvSpPr>
        <p:spPr>
          <a:xfrm rot="19351607">
            <a:off x="9340451" y="6979277"/>
            <a:ext cx="3509639" cy="388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26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31ADE-8A35-43F9-9F18-2D8ABF79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Choice vs ?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33AD4-6C89-4F68-BA67-534ACCBED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竞争对手难以触中用户痛点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功能多样 </a:t>
            </a:r>
            <a:r>
              <a:rPr lang="en-US" altLang="zh-CN" sz="3200" b="1" dirty="0">
                <a:solidFill>
                  <a:schemeClr val="bg1"/>
                </a:solidFill>
              </a:rPr>
              <a:t>vs </a:t>
            </a:r>
            <a:r>
              <a:rPr lang="zh-CN" altLang="en-US" sz="3200" b="1" dirty="0">
                <a:solidFill>
                  <a:schemeClr val="bg1"/>
                </a:solidFill>
              </a:rPr>
              <a:t>功能单一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不同的推荐算法 </a:t>
            </a:r>
            <a:r>
              <a:rPr lang="en-US" altLang="zh-CN" sz="3200" b="1" dirty="0">
                <a:solidFill>
                  <a:schemeClr val="bg1"/>
                </a:solidFill>
              </a:rPr>
              <a:t>vs </a:t>
            </a:r>
            <a:r>
              <a:rPr lang="zh-CN" altLang="en-US" sz="3200" b="1" dirty="0">
                <a:solidFill>
                  <a:schemeClr val="bg1"/>
                </a:solidFill>
              </a:rPr>
              <a:t>随机推荐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可靠 </a:t>
            </a:r>
            <a:r>
              <a:rPr lang="en-US" altLang="zh-CN" sz="3200" b="1" dirty="0">
                <a:solidFill>
                  <a:schemeClr val="bg1"/>
                </a:solidFill>
              </a:rPr>
              <a:t>vs </a:t>
            </a:r>
            <a:r>
              <a:rPr lang="zh-CN" altLang="en-US" sz="3200" b="1" dirty="0">
                <a:solidFill>
                  <a:schemeClr val="bg1"/>
                </a:solidFill>
              </a:rPr>
              <a:t>不可靠</a:t>
            </a:r>
          </a:p>
        </p:txBody>
      </p:sp>
      <p:sp>
        <p:nvSpPr>
          <p:cNvPr id="4" name="圆: 空心 3">
            <a:extLst>
              <a:ext uri="{FF2B5EF4-FFF2-40B4-BE49-F238E27FC236}">
                <a16:creationId xmlns:a16="http://schemas.microsoft.com/office/drawing/2014/main" id="{5C60C6FE-C1C5-442D-951F-AEBA303A8702}"/>
              </a:ext>
            </a:extLst>
          </p:cNvPr>
          <p:cNvSpPr/>
          <p:nvPr/>
        </p:nvSpPr>
        <p:spPr>
          <a:xfrm>
            <a:off x="8288225" y="6081395"/>
            <a:ext cx="1548765" cy="154876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1985A4-911E-4689-98A5-630B41FBE077}"/>
              </a:ext>
            </a:extLst>
          </p:cNvPr>
          <p:cNvSpPr/>
          <p:nvPr/>
        </p:nvSpPr>
        <p:spPr>
          <a:xfrm rot="3428633">
            <a:off x="9929947" y="6760263"/>
            <a:ext cx="1322765" cy="388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5D47F-1B6C-419B-9024-0E1DBE0E787E}"/>
              </a:ext>
            </a:extLst>
          </p:cNvPr>
          <p:cNvSpPr/>
          <p:nvPr/>
        </p:nvSpPr>
        <p:spPr>
          <a:xfrm rot="19351607">
            <a:off x="9340451" y="6979277"/>
            <a:ext cx="3509639" cy="388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76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31ADE-8A35-43F9-9F18-2D8ABF79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怎样打造</a:t>
            </a:r>
            <a:r>
              <a:rPr lang="en-US" altLang="zh-CN" b="1" dirty="0">
                <a:solidFill>
                  <a:schemeClr val="bg1"/>
                </a:solidFill>
              </a:rPr>
              <a:t>Choice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33AD4-6C89-4F68-BA67-534ACCBED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优化的推荐算法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用户画像的构建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条目标签化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用户心理分析</a:t>
            </a:r>
          </a:p>
        </p:txBody>
      </p:sp>
      <p:sp>
        <p:nvSpPr>
          <p:cNvPr id="4" name="圆: 空心 3">
            <a:extLst>
              <a:ext uri="{FF2B5EF4-FFF2-40B4-BE49-F238E27FC236}">
                <a16:creationId xmlns:a16="http://schemas.microsoft.com/office/drawing/2014/main" id="{5C60C6FE-C1C5-442D-951F-AEBA303A8702}"/>
              </a:ext>
            </a:extLst>
          </p:cNvPr>
          <p:cNvSpPr/>
          <p:nvPr/>
        </p:nvSpPr>
        <p:spPr>
          <a:xfrm>
            <a:off x="8288225" y="6081395"/>
            <a:ext cx="1548765" cy="154876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1985A4-911E-4689-98A5-630B41FBE077}"/>
              </a:ext>
            </a:extLst>
          </p:cNvPr>
          <p:cNvSpPr/>
          <p:nvPr/>
        </p:nvSpPr>
        <p:spPr>
          <a:xfrm rot="3428633">
            <a:off x="9929947" y="6760263"/>
            <a:ext cx="1322765" cy="388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5D47F-1B6C-419B-9024-0E1DBE0E787E}"/>
              </a:ext>
            </a:extLst>
          </p:cNvPr>
          <p:cNvSpPr/>
          <p:nvPr/>
        </p:nvSpPr>
        <p:spPr>
          <a:xfrm rot="19351607">
            <a:off x="9340451" y="6979277"/>
            <a:ext cx="3509639" cy="388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8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5B4693-7833-4168-B28D-80A93AB2F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13" y="1548713"/>
            <a:ext cx="3760573" cy="3760573"/>
          </a:xfrm>
        </p:spPr>
      </p:pic>
    </p:spTree>
    <p:extLst>
      <p:ext uri="{BB962C8B-B14F-4D97-AF65-F5344CB8AC3E}">
        <p14:creationId xmlns:p14="http://schemas.microsoft.com/office/powerpoint/2010/main" val="226019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94768-1F70-43B6-A019-9E3C16882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B7F0"/>
          </a:solidFill>
        </p:spPr>
        <p:txBody>
          <a:bodyPr>
            <a:norm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n-lt"/>
              </a:rPr>
              <a:t>End</a:t>
            </a:r>
            <a:endParaRPr lang="zh-CN" altLang="en-US" sz="6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D33DB1-6CCE-49D4-9DBD-4EBADFC3CA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Thanks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08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188</Words>
  <Application>Microsoft Office PowerPoint</Application>
  <PresentationFormat>宽屏</PresentationFormat>
  <Paragraphs>57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 Light</vt:lpstr>
      <vt:lpstr>等线</vt:lpstr>
      <vt:lpstr>Arial</vt:lpstr>
      <vt:lpstr>Office 主题​​</vt:lpstr>
      <vt:lpstr>Choice</vt:lpstr>
      <vt:lpstr>Choice是什么</vt:lpstr>
      <vt:lpstr>为什么有Choice</vt:lpstr>
      <vt:lpstr>Choice能做什么</vt:lpstr>
      <vt:lpstr>Choice能做什么</vt:lpstr>
      <vt:lpstr>Choice vs ?</vt:lpstr>
      <vt:lpstr>怎样打造Choice</vt:lpstr>
      <vt:lpstr>PowerPoint 演示文稿</vt:lpstr>
      <vt:lpstr>End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子钊 蔡;叶 子繁</dc:creator>
  <cp:lastModifiedBy>叶 子繁</cp:lastModifiedBy>
  <cp:revision>70</cp:revision>
  <dcterms:created xsi:type="dcterms:W3CDTF">2019-05-21T18:00:17Z</dcterms:created>
  <dcterms:modified xsi:type="dcterms:W3CDTF">2019-05-22T15:16:45Z</dcterms:modified>
</cp:coreProperties>
</file>